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60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194" y="-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14047-A11A-4AB7-A95F-3CE4E75C3FB6}" type="datetimeFigureOut">
              <a:rPr lang="en-GB" smtClean="0"/>
              <a:pPr/>
              <a:t>22/05/2020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F694C-F0A1-4CA1-91B5-EC601045AB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94985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FF694C-F0A1-4CA1-91B5-EC601045AB33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12735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4005-C676-4C49-AABF-A3EDB7FBC740}" type="datetimeFigureOut">
              <a:rPr lang="en-GB" smtClean="0"/>
              <a:pPr/>
              <a:t>22/05/2020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97CF-8110-417A-8974-F8AE9983C8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08320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4005-C676-4C49-AABF-A3EDB7FBC740}" type="datetimeFigureOut">
              <a:rPr lang="en-GB" smtClean="0"/>
              <a:pPr/>
              <a:t>22/05/2020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97CF-8110-417A-8974-F8AE9983C8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13003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4005-C676-4C49-AABF-A3EDB7FBC740}" type="datetimeFigureOut">
              <a:rPr lang="en-GB" smtClean="0"/>
              <a:pPr/>
              <a:t>22/05/2020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97CF-8110-417A-8974-F8AE9983C8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13177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4005-C676-4C49-AABF-A3EDB7FBC740}" type="datetimeFigureOut">
              <a:rPr lang="en-GB" smtClean="0"/>
              <a:pPr/>
              <a:t>22/05/2020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97CF-8110-417A-8974-F8AE9983C8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06805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4005-C676-4C49-AABF-A3EDB7FBC740}" type="datetimeFigureOut">
              <a:rPr lang="en-GB" smtClean="0"/>
              <a:pPr/>
              <a:t>22/05/2020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97CF-8110-417A-8974-F8AE9983C8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3123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4005-C676-4C49-AABF-A3EDB7FBC740}" type="datetimeFigureOut">
              <a:rPr lang="en-GB" smtClean="0"/>
              <a:pPr/>
              <a:t>22/05/2020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97CF-8110-417A-8974-F8AE9983C8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11744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4005-C676-4C49-AABF-A3EDB7FBC740}" type="datetimeFigureOut">
              <a:rPr lang="en-GB" smtClean="0"/>
              <a:pPr/>
              <a:t>22/05/2020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97CF-8110-417A-8974-F8AE9983C8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06143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4005-C676-4C49-AABF-A3EDB7FBC740}" type="datetimeFigureOut">
              <a:rPr lang="en-GB" smtClean="0"/>
              <a:pPr/>
              <a:t>22/05/2020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97CF-8110-417A-8974-F8AE9983C8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93994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4005-C676-4C49-AABF-A3EDB7FBC740}" type="datetimeFigureOut">
              <a:rPr lang="en-GB" smtClean="0"/>
              <a:pPr/>
              <a:t>22/05/2020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97CF-8110-417A-8974-F8AE9983C8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05216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4005-C676-4C49-AABF-A3EDB7FBC740}" type="datetimeFigureOut">
              <a:rPr lang="en-GB" smtClean="0"/>
              <a:pPr/>
              <a:t>22/05/2020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97CF-8110-417A-8974-F8AE9983C8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55543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4005-C676-4C49-AABF-A3EDB7FBC740}" type="datetimeFigureOut">
              <a:rPr lang="en-GB" smtClean="0"/>
              <a:pPr/>
              <a:t>22/05/2020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97CF-8110-417A-8974-F8AE9983C8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07833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04005-C676-4C49-AABF-A3EDB7FBC740}" type="datetimeFigureOut">
              <a:rPr lang="en-GB" smtClean="0"/>
              <a:pPr/>
              <a:t>22/05/2020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A97CF-8110-417A-8974-F8AE9983C8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31089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lliativecareggc.org.uk/?page_id=237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/>
          <p:cNvCxnSpPr/>
          <p:nvPr/>
        </p:nvCxnSpPr>
        <p:spPr>
          <a:xfrm>
            <a:off x="5094514" y="2390502"/>
            <a:ext cx="1323883" cy="7025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0CC0B42-DC38-4A21-8699-40269F3ADCE7}"/>
              </a:ext>
            </a:extLst>
          </p:cNvPr>
          <p:cNvSpPr/>
          <p:nvPr/>
        </p:nvSpPr>
        <p:spPr>
          <a:xfrm>
            <a:off x="2708730" y="285495"/>
            <a:ext cx="4749364" cy="32845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 smtClean="0">
                <a:latin typeface="Univers" panose="020B0503020202020204" pitchFamily="34" charset="0"/>
              </a:rPr>
              <a:t>CARE HOME COVID </a:t>
            </a:r>
            <a:r>
              <a:rPr lang="en-US" sz="1200" b="1" dirty="0">
                <a:latin typeface="Univers" panose="020B0503020202020204" pitchFamily="34" charset="0"/>
              </a:rPr>
              <a:t>19 </a:t>
            </a:r>
            <a:r>
              <a:rPr lang="en-US" sz="1200" b="1" dirty="0" smtClean="0">
                <a:latin typeface="Univers" panose="020B0503020202020204" pitchFamily="34" charset="0"/>
              </a:rPr>
              <a:t>Symptom Management </a:t>
            </a:r>
            <a:endParaRPr lang="en-GB" sz="1200" b="1" dirty="0">
              <a:latin typeface="Univers" panose="020B0503020202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FEF3DEA7-3E50-451B-ADBD-A95A9A581C1C}"/>
              </a:ext>
            </a:extLst>
          </p:cNvPr>
          <p:cNvSpPr/>
          <p:nvPr/>
        </p:nvSpPr>
        <p:spPr>
          <a:xfrm>
            <a:off x="262809" y="189960"/>
            <a:ext cx="1245849" cy="600074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 smtClean="0">
                <a:latin typeface="Univers" panose="020B0503020202020204" pitchFamily="34" charset="0"/>
              </a:rPr>
              <a:t>Prescriber Advice</a:t>
            </a:r>
            <a:endParaRPr lang="en-GB" sz="1200" b="1" dirty="0">
              <a:latin typeface="Univers" panose="020B0503020202020204" pitchFamily="34" charset="0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xmlns="" id="{D4B73BCC-F1A3-46AC-902F-9F8044F656CE}"/>
              </a:ext>
            </a:extLst>
          </p:cNvPr>
          <p:cNvSpPr/>
          <p:nvPr/>
        </p:nvSpPr>
        <p:spPr>
          <a:xfrm>
            <a:off x="8041571" y="187820"/>
            <a:ext cx="1691258" cy="600074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>
                <a:latin typeface="Univers" panose="020B0503020202020204" pitchFamily="34" charset="0"/>
              </a:rPr>
              <a:t>Valid </a:t>
            </a:r>
            <a:r>
              <a:rPr lang="en-US" sz="1050" b="1" dirty="0" smtClean="0">
                <a:latin typeface="Univers" panose="020B0503020202020204" pitchFamily="34" charset="0"/>
              </a:rPr>
              <a:t>as 22/05/20 </a:t>
            </a:r>
            <a:endParaRPr lang="en-GB" sz="1050" b="1" dirty="0">
              <a:latin typeface="Univers" panose="020B0503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8E3BA140-91C9-2349-977D-175BBC908E51}"/>
              </a:ext>
            </a:extLst>
          </p:cNvPr>
          <p:cNvSpPr txBox="1"/>
          <p:nvPr/>
        </p:nvSpPr>
        <p:spPr>
          <a:xfrm>
            <a:off x="3876072" y="16109"/>
            <a:ext cx="25639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Produced by GG&amp;C </a:t>
            </a:r>
            <a:r>
              <a:rPr lang="en-GB" sz="900" dirty="0" smtClean="0"/>
              <a:t>Care Home Pharmacy Group</a:t>
            </a:r>
            <a:endParaRPr lang="en-GB" sz="9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4FD4BAEB-3FAB-42BC-9C21-22F3A321B3CB}"/>
              </a:ext>
            </a:extLst>
          </p:cNvPr>
          <p:cNvSpPr/>
          <p:nvPr/>
        </p:nvSpPr>
        <p:spPr>
          <a:xfrm>
            <a:off x="6406356" y="3082835"/>
            <a:ext cx="3296555" cy="32066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050" b="1" dirty="0" smtClean="0">
              <a:solidFill>
                <a:schemeClr val="tx1"/>
              </a:solidFill>
              <a:latin typeface="Univers" panose="020B0503020202020204" pitchFamily="34" charset="0"/>
            </a:endParaRPr>
          </a:p>
          <a:p>
            <a:pPr algn="ctr"/>
            <a:endParaRPr lang="en-GB" sz="1050" b="1" dirty="0" smtClean="0">
              <a:solidFill>
                <a:schemeClr val="tx1"/>
              </a:solidFill>
              <a:latin typeface="Univers" panose="020B0503020202020204" pitchFamily="34" charset="0"/>
            </a:endParaRPr>
          </a:p>
          <a:p>
            <a:pPr algn="ctr"/>
            <a:endParaRPr lang="en-GB" sz="1050" b="1" dirty="0" smtClean="0">
              <a:solidFill>
                <a:schemeClr val="tx1"/>
              </a:solidFill>
              <a:latin typeface="Univers" panose="020B0503020202020204" pitchFamily="34" charset="0"/>
            </a:endParaRPr>
          </a:p>
          <a:p>
            <a:pPr algn="ctr"/>
            <a:endParaRPr lang="en-GB" sz="1050" b="1" dirty="0" smtClean="0">
              <a:solidFill>
                <a:schemeClr val="tx1"/>
              </a:solidFill>
              <a:latin typeface="Univers" panose="020B0503020202020204" pitchFamily="34" charset="0"/>
            </a:endParaRPr>
          </a:p>
          <a:p>
            <a:pPr algn="ctr"/>
            <a:endParaRPr lang="en-GB" sz="1050" b="1" dirty="0" smtClean="0">
              <a:solidFill>
                <a:schemeClr val="tx1"/>
              </a:solidFill>
              <a:latin typeface="Univers" panose="020B0503020202020204" pitchFamily="34" charset="0"/>
            </a:endParaRPr>
          </a:p>
          <a:p>
            <a:pPr algn="ctr"/>
            <a:r>
              <a:rPr lang="en-GB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PROTOCOLS </a:t>
            </a:r>
            <a:r>
              <a:rPr lang="en-GB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FOR LEVEL 2 PALLIATIVE MEDICATION</a:t>
            </a:r>
            <a:endParaRPr lang="en-GB" sz="1200" b="1" dirty="0" smtClean="0">
              <a:solidFill>
                <a:schemeClr val="tx1"/>
              </a:solidFill>
              <a:latin typeface="Univers" panose="020B0503020202020204" pitchFamily="34" charset="0"/>
            </a:endParaRPr>
          </a:p>
          <a:p>
            <a:pPr>
              <a:lnSpc>
                <a:spcPct val="150000"/>
              </a:lnSpc>
            </a:pPr>
            <a:endParaRPr lang="en-GB" sz="1050" b="1" dirty="0" smtClean="0">
              <a:solidFill>
                <a:schemeClr val="tx1"/>
              </a:solidFill>
              <a:hlinkClick r:id="rId3"/>
            </a:endParaRPr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Full protocol and forms available at:</a:t>
            </a:r>
          </a:p>
          <a:p>
            <a:pPr marL="228600" indent="-228600">
              <a:lnSpc>
                <a:spcPct val="150000"/>
              </a:lnSpc>
            </a:pPr>
            <a:r>
              <a:rPr lang="en-GB" sz="1050" b="1" u="sng" dirty="0" smtClean="0">
                <a:solidFill>
                  <a:schemeClr val="tx1"/>
                </a:solidFill>
                <a:hlinkClick r:id="rId3"/>
              </a:rPr>
              <a:t>https</a:t>
            </a:r>
            <a:r>
              <a:rPr lang="en-GB" sz="1050" b="1" u="sng" dirty="0">
                <a:solidFill>
                  <a:schemeClr val="tx1"/>
                </a:solidFill>
                <a:hlinkClick r:id="rId3"/>
              </a:rPr>
              <a:t>://www.palliativecareggc.org.uk/?</a:t>
            </a:r>
            <a:r>
              <a:rPr lang="en-GB" sz="1050" b="1" u="sng" dirty="0" smtClean="0">
                <a:solidFill>
                  <a:schemeClr val="tx1"/>
                </a:solidFill>
                <a:hlinkClick r:id="rId3"/>
              </a:rPr>
              <a:t>page_id=2370</a:t>
            </a:r>
            <a:endParaRPr lang="en-GB" sz="1050" b="1" u="sng" dirty="0" smtClean="0">
              <a:solidFill>
                <a:schemeClr val="tx1"/>
              </a:solidFill>
            </a:endParaRPr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May be initiated by registered nurse following verbal authorisation from a prescriber where there is a pre-authorisation form in place</a:t>
            </a:r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Protocol may be used for up to 48 hours, thereafter must be via a named-patient prescription</a:t>
            </a:r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1050" b="1" dirty="0">
                <a:solidFill>
                  <a:schemeClr val="tx1"/>
                </a:solidFill>
                <a:latin typeface="Univers" panose="020B0503020202020204" pitchFamily="34" charset="0"/>
              </a:rPr>
              <a:t>For specialist advice – the prescriber can contact </a:t>
            </a:r>
            <a:r>
              <a:rPr lang="en-GB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 hospice </a:t>
            </a:r>
            <a:r>
              <a:rPr lang="en-GB" sz="1050" b="1" dirty="0">
                <a:solidFill>
                  <a:schemeClr val="tx1"/>
                </a:solidFill>
                <a:latin typeface="Univers" panose="020B0503020202020204" pitchFamily="34" charset="0"/>
              </a:rPr>
              <a:t>for advice</a:t>
            </a:r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endParaRPr lang="en-GB" sz="1050" b="1" dirty="0" smtClean="0">
              <a:solidFill>
                <a:schemeClr val="tx1"/>
              </a:solidFill>
              <a:latin typeface="Univers" panose="020B0503020202020204" pitchFamily="34" charset="0"/>
            </a:endParaRPr>
          </a:p>
          <a:p>
            <a:pPr marL="228600" indent="-228600">
              <a:lnSpc>
                <a:spcPct val="150000"/>
              </a:lnSpc>
              <a:buAutoNum type="arabicPeriod" startAt="2"/>
            </a:pPr>
            <a:endParaRPr lang="en-GB" sz="1050" b="1" dirty="0" smtClean="0">
              <a:solidFill>
                <a:schemeClr val="tx1"/>
              </a:solidFill>
              <a:latin typeface="Univers" panose="020B0503020202020204" pitchFamily="34" charset="0"/>
            </a:endParaRPr>
          </a:p>
          <a:p>
            <a:pPr marL="228600" indent="-228600">
              <a:lnSpc>
                <a:spcPct val="150000"/>
              </a:lnSpc>
            </a:pP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E8990177-D8A6-404B-BDC5-1EE28B78D4B9}"/>
              </a:ext>
            </a:extLst>
          </p:cNvPr>
          <p:cNvSpPr/>
          <p:nvPr/>
        </p:nvSpPr>
        <p:spPr>
          <a:xfrm>
            <a:off x="404948" y="954080"/>
            <a:ext cx="4859384" cy="4000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Does patient have pre-</a:t>
            </a:r>
            <a:r>
              <a:rPr lang="en-US" sz="1050" b="1" dirty="0" err="1" smtClean="0">
                <a:solidFill>
                  <a:schemeClr val="tx1"/>
                </a:solidFill>
                <a:latin typeface="Univers" panose="020B0503020202020204" pitchFamily="34" charset="0"/>
              </a:rPr>
              <a:t>authorisation</a:t>
            </a:r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 form completed for Level 2 Palliative Care Protocol? </a:t>
            </a: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xmlns="" id="{5C887155-7F34-4049-B7F0-CBC6F45BBDC6}"/>
              </a:ext>
            </a:extLst>
          </p:cNvPr>
          <p:cNvCxnSpPr>
            <a:cxnSpLocks/>
          </p:cNvCxnSpPr>
          <p:nvPr/>
        </p:nvCxnSpPr>
        <p:spPr>
          <a:xfrm flipV="1">
            <a:off x="5271023" y="1149531"/>
            <a:ext cx="2018051" cy="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DDA99D59-CBAC-4C20-AEF3-A2B9D4197BB8}"/>
              </a:ext>
            </a:extLst>
          </p:cNvPr>
          <p:cNvSpPr/>
          <p:nvPr/>
        </p:nvSpPr>
        <p:spPr>
          <a:xfrm>
            <a:off x="5821317" y="948035"/>
            <a:ext cx="913311" cy="511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NO / UNSURE</a:t>
            </a: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DDA99D59-CBAC-4C20-AEF3-A2B9D4197BB8}"/>
              </a:ext>
            </a:extLst>
          </p:cNvPr>
          <p:cNvSpPr/>
          <p:nvPr/>
        </p:nvSpPr>
        <p:spPr>
          <a:xfrm>
            <a:off x="7280004" y="849936"/>
            <a:ext cx="2347322" cy="9188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50" b="1" dirty="0" smtClean="0">
              <a:solidFill>
                <a:srgbClr val="FF0000"/>
              </a:solidFill>
              <a:latin typeface="Univers" panose="020B0503020202020204" pitchFamily="34" charset="0"/>
            </a:endParaRPr>
          </a:p>
          <a:p>
            <a:pPr algn="ctr"/>
            <a:r>
              <a:rPr lang="en-US" sz="1050" b="1" dirty="0" smtClean="0">
                <a:solidFill>
                  <a:srgbClr val="FF0000"/>
                </a:solidFill>
                <a:latin typeface="Univers" panose="020B0503020202020204" pitchFamily="34" charset="0"/>
              </a:rPr>
              <a:t>AUTHORISATION FORM  or PRESCRIPTION REQUIRED</a:t>
            </a:r>
          </a:p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See link below for </a:t>
            </a:r>
            <a:r>
              <a:rPr lang="en-US" sz="1050" b="1" dirty="0" err="1" smtClean="0">
                <a:solidFill>
                  <a:schemeClr val="tx1"/>
                </a:solidFill>
                <a:latin typeface="Univers" panose="020B0503020202020204" pitchFamily="34" charset="0"/>
              </a:rPr>
              <a:t>authorisation</a:t>
            </a:r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 form</a:t>
            </a: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  <a:p>
            <a:pPr algn="ctr"/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DDA99D59-CBAC-4C20-AEF3-A2B9D4197BB8}"/>
              </a:ext>
            </a:extLst>
          </p:cNvPr>
          <p:cNvSpPr/>
          <p:nvPr/>
        </p:nvSpPr>
        <p:spPr>
          <a:xfrm>
            <a:off x="7262948" y="1880202"/>
            <a:ext cx="2351315" cy="5878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 smtClean="0">
                <a:solidFill>
                  <a:srgbClr val="FF0000"/>
                </a:solidFill>
                <a:latin typeface="Univers" panose="020B0503020202020204" pitchFamily="34" charset="0"/>
              </a:rPr>
              <a:t>PRESCRIPTION </a:t>
            </a:r>
            <a:r>
              <a:rPr lang="en-US" sz="1050" b="1" dirty="0">
                <a:solidFill>
                  <a:srgbClr val="FF0000"/>
                </a:solidFill>
                <a:latin typeface="Univers" panose="020B0503020202020204" pitchFamily="34" charset="0"/>
              </a:rPr>
              <a:t>REQUIRED</a:t>
            </a:r>
            <a:endParaRPr lang="en-GB" sz="1050" b="1" dirty="0">
              <a:solidFill>
                <a:srgbClr val="FF0000"/>
              </a:solidFill>
              <a:latin typeface="Univers" panose="020B0503020202020204" pitchFamily="34" charset="0"/>
            </a:endParaRPr>
          </a:p>
          <a:p>
            <a:pPr algn="ctr"/>
            <a:endParaRPr lang="en-US" sz="1050" b="1" dirty="0" smtClean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xmlns="" id="{5C887155-7F34-4049-B7F0-CBC6F45BBDC6}"/>
              </a:ext>
            </a:extLst>
          </p:cNvPr>
          <p:cNvCxnSpPr>
            <a:cxnSpLocks/>
            <a:stCxn id="32" idx="3"/>
            <a:endCxn id="50" idx="1"/>
          </p:cNvCxnSpPr>
          <p:nvPr/>
        </p:nvCxnSpPr>
        <p:spPr>
          <a:xfrm flipV="1">
            <a:off x="5264332" y="2174116"/>
            <a:ext cx="1998616" cy="262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DDA99D59-CBAC-4C20-AEF3-A2B9D4197BB8}"/>
              </a:ext>
            </a:extLst>
          </p:cNvPr>
          <p:cNvSpPr/>
          <p:nvPr/>
        </p:nvSpPr>
        <p:spPr>
          <a:xfrm>
            <a:off x="6025790" y="1950271"/>
            <a:ext cx="505458" cy="4000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 NO</a:t>
            </a: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xmlns="" id="{5C887155-7F34-4049-B7F0-CBC6F45BBDC6}"/>
              </a:ext>
            </a:extLst>
          </p:cNvPr>
          <p:cNvCxnSpPr>
            <a:cxnSpLocks/>
            <a:stCxn id="36" idx="3"/>
          </p:cNvCxnSpPr>
          <p:nvPr/>
        </p:nvCxnSpPr>
        <p:spPr>
          <a:xfrm>
            <a:off x="3897446" y="3282728"/>
            <a:ext cx="844372" cy="911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xmlns="" id="{5C887155-7F34-4049-B7F0-CBC6F45BBDC6}"/>
              </a:ext>
            </a:extLst>
          </p:cNvPr>
          <p:cNvCxnSpPr>
            <a:cxnSpLocks/>
          </p:cNvCxnSpPr>
          <p:nvPr/>
        </p:nvCxnSpPr>
        <p:spPr>
          <a:xfrm>
            <a:off x="2214300" y="1348087"/>
            <a:ext cx="23443" cy="300536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E8990177-D8A6-404B-BDC5-1EE28B78D4B9}"/>
              </a:ext>
            </a:extLst>
          </p:cNvPr>
          <p:cNvSpPr/>
          <p:nvPr/>
        </p:nvSpPr>
        <p:spPr>
          <a:xfrm>
            <a:off x="1985553" y="1459179"/>
            <a:ext cx="444138" cy="2912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YES</a:t>
            </a: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4FD4BAEB-3FAB-42BC-9C21-22F3A321B3CB}"/>
              </a:ext>
            </a:extLst>
          </p:cNvPr>
          <p:cNvSpPr/>
          <p:nvPr/>
        </p:nvSpPr>
        <p:spPr>
          <a:xfrm>
            <a:off x="448852" y="3045022"/>
            <a:ext cx="3448594" cy="4754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Is there stock of Covid-19 palliative care protocol medication required to treat symptoms in the care home? </a:t>
            </a: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661E055E-60A5-42CE-8A64-96A8FA290E1C}"/>
              </a:ext>
            </a:extLst>
          </p:cNvPr>
          <p:cNvSpPr/>
          <p:nvPr/>
        </p:nvSpPr>
        <p:spPr>
          <a:xfrm>
            <a:off x="453604" y="4366517"/>
            <a:ext cx="3465253" cy="5799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Prescriber to assess if still appropriate and can verbally authorise. Care Home will document and registered nurse can administer as per protocols.</a:t>
            </a: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E8990177-D8A6-404B-BDC5-1EE28B78D4B9}"/>
              </a:ext>
            </a:extLst>
          </p:cNvPr>
          <p:cNvSpPr/>
          <p:nvPr/>
        </p:nvSpPr>
        <p:spPr>
          <a:xfrm>
            <a:off x="431074" y="1913365"/>
            <a:ext cx="4833258" cy="5267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50" b="1" dirty="0" smtClean="0">
              <a:solidFill>
                <a:schemeClr val="tx1"/>
              </a:solidFill>
              <a:latin typeface="Univers" panose="020B0503020202020204" pitchFamily="34" charset="0"/>
            </a:endParaRPr>
          </a:p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Is a Level 2 medicine appropriate to treat patient?</a:t>
            </a:r>
          </a:p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See below for list of symptoms and associated medication to treat</a:t>
            </a:r>
          </a:p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 </a:t>
            </a:r>
            <a:endParaRPr lang="en-GB" sz="1050" b="1" dirty="0" smtClean="0">
              <a:solidFill>
                <a:schemeClr val="tx1"/>
              </a:solidFill>
              <a:latin typeface="Univers" panose="020B0503020202020204" pitchFamily="34" charset="0"/>
            </a:endParaRPr>
          </a:p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 </a:t>
            </a: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xmlns="" id="{E8990177-D8A6-404B-BDC5-1EE28B78D4B9}"/>
              </a:ext>
            </a:extLst>
          </p:cNvPr>
          <p:cNvSpPr/>
          <p:nvPr/>
        </p:nvSpPr>
        <p:spPr>
          <a:xfrm>
            <a:off x="4710978" y="2987304"/>
            <a:ext cx="1337126" cy="8490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NO  </a:t>
            </a:r>
          </a:p>
          <a:p>
            <a:pPr algn="ctr"/>
            <a:r>
              <a:rPr lang="en-US" sz="1050" b="1" dirty="0" smtClean="0">
                <a:solidFill>
                  <a:srgbClr val="FF0000"/>
                </a:solidFill>
                <a:latin typeface="Univers" panose="020B0503020202020204" pitchFamily="34" charset="0"/>
              </a:rPr>
              <a:t>PRESCRIPTION REQUIRED</a:t>
            </a:r>
            <a:endParaRPr lang="en-GB" sz="1050" b="1" dirty="0">
              <a:solidFill>
                <a:srgbClr val="FF0000"/>
              </a:solidFill>
              <a:latin typeface="Univers" panose="020B0503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E8990177-D8A6-404B-BDC5-1EE28B78D4B9}"/>
              </a:ext>
            </a:extLst>
          </p:cNvPr>
          <p:cNvSpPr/>
          <p:nvPr/>
        </p:nvSpPr>
        <p:spPr>
          <a:xfrm>
            <a:off x="1968137" y="2602690"/>
            <a:ext cx="444138" cy="2912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YES</a:t>
            </a: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xmlns="" id="{DDA99D59-CBAC-4C20-AEF3-A2B9D4197BB8}"/>
              </a:ext>
            </a:extLst>
          </p:cNvPr>
          <p:cNvSpPr/>
          <p:nvPr/>
        </p:nvSpPr>
        <p:spPr>
          <a:xfrm>
            <a:off x="1961831" y="3700743"/>
            <a:ext cx="478970" cy="3466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YES </a:t>
            </a: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563" y="5238205"/>
            <a:ext cx="4857831" cy="129266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 smtClean="0">
              <a:latin typeface="Univers"/>
            </a:endParaRPr>
          </a:p>
          <a:p>
            <a:r>
              <a:rPr lang="en-GB" sz="1200" b="1" u="sng" dirty="0" smtClean="0">
                <a:latin typeface="Univers"/>
              </a:rPr>
              <a:t>Level 2 Medicines  and symptoms associated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dirty="0" smtClean="0">
                <a:latin typeface="Univers"/>
              </a:rPr>
              <a:t>Agitation/Delirium- </a:t>
            </a:r>
            <a:r>
              <a:rPr lang="en-GB" sz="1200" b="1" dirty="0" err="1">
                <a:latin typeface="Univers"/>
              </a:rPr>
              <a:t>L</a:t>
            </a:r>
            <a:r>
              <a:rPr lang="en-GB" sz="1200" b="1" dirty="0" err="1" smtClean="0">
                <a:latin typeface="Univers"/>
              </a:rPr>
              <a:t>evomepromazine</a:t>
            </a:r>
            <a:r>
              <a:rPr lang="en-GB" sz="1200" b="1" dirty="0" smtClean="0">
                <a:latin typeface="Univers"/>
              </a:rPr>
              <a:t> or Haloperidol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dirty="0" smtClean="0">
                <a:latin typeface="Univers"/>
              </a:rPr>
              <a:t>Respiratory secretions- Hyoscine </a:t>
            </a:r>
            <a:r>
              <a:rPr lang="en-GB" sz="1200" b="1" dirty="0" err="1" smtClean="0">
                <a:latin typeface="Univers"/>
              </a:rPr>
              <a:t>Butylbromide</a:t>
            </a:r>
            <a:endParaRPr lang="en-GB" sz="1200" b="1" dirty="0" smtClean="0">
              <a:latin typeface="Univer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dirty="0" smtClean="0">
                <a:latin typeface="Univers"/>
              </a:rPr>
              <a:t>Purulent Sputum- Amoxicillin or Doxycycline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611282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2490</TotalTime>
  <Words>206</Words>
  <Application>Microsoft Office PowerPoint</Application>
  <PresentationFormat>A4 Paper (210x297 mm)</PresentationFormat>
  <Paragraphs>42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 McDevitt</dc:creator>
  <cp:lastModifiedBy>mcgille311</cp:lastModifiedBy>
  <cp:revision>80</cp:revision>
  <dcterms:created xsi:type="dcterms:W3CDTF">2020-03-20T14:30:57Z</dcterms:created>
  <dcterms:modified xsi:type="dcterms:W3CDTF">2020-05-22T12:44:50Z</dcterms:modified>
</cp:coreProperties>
</file>