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0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9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4047-A11A-4AB7-A95F-3CE4E75C3FB6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694C-F0A1-4CA1-91B5-EC601045AB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498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F694C-F0A1-4CA1-91B5-EC601045AB3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27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832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30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317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68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12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17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614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399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521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554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83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108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Straight Arrow Connector 160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 flipV="1">
            <a:off x="3487784" y="6008915"/>
            <a:ext cx="3095896" cy="72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2220686" y="1254034"/>
            <a:ext cx="13063" cy="5107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0CC0B42-DC38-4A21-8699-40269F3ADCE7}"/>
              </a:ext>
            </a:extLst>
          </p:cNvPr>
          <p:cNvSpPr/>
          <p:nvPr/>
        </p:nvSpPr>
        <p:spPr>
          <a:xfrm>
            <a:off x="2708730" y="285495"/>
            <a:ext cx="4749364" cy="328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CARE HOME COVID </a:t>
            </a:r>
            <a:r>
              <a:rPr lang="en-US" sz="1200" b="1" dirty="0">
                <a:latin typeface="Univers" panose="020B0503020202020204" pitchFamily="34" charset="0"/>
              </a:rPr>
              <a:t>19 </a:t>
            </a:r>
            <a:r>
              <a:rPr lang="en-US" sz="1200" b="1" dirty="0" smtClean="0">
                <a:latin typeface="Univers" panose="020B0503020202020204" pitchFamily="34" charset="0"/>
              </a:rPr>
              <a:t>Symptom Management 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FEF3DEA7-3E50-451B-ADBD-A95A9A581C1C}"/>
              </a:ext>
            </a:extLst>
          </p:cNvPr>
          <p:cNvSpPr/>
          <p:nvPr/>
        </p:nvSpPr>
        <p:spPr>
          <a:xfrm>
            <a:off x="262809" y="189960"/>
            <a:ext cx="1245849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CARE HOME </a:t>
            </a:r>
            <a:r>
              <a:rPr lang="en-US" sz="1200" b="1" dirty="0">
                <a:latin typeface="Univers" panose="020B0503020202020204" pitchFamily="34" charset="0"/>
              </a:rPr>
              <a:t>Advice </a:t>
            </a:r>
            <a:r>
              <a:rPr lang="en-US" sz="1200" b="1" dirty="0" smtClean="0">
                <a:latin typeface="Univers" panose="020B0503020202020204" pitchFamily="34" charset="0"/>
              </a:rPr>
              <a:t> 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D4B73BCC-F1A3-46AC-902F-9F8044F656CE}"/>
              </a:ext>
            </a:extLst>
          </p:cNvPr>
          <p:cNvSpPr/>
          <p:nvPr/>
        </p:nvSpPr>
        <p:spPr>
          <a:xfrm>
            <a:off x="8041571" y="187820"/>
            <a:ext cx="1691258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latin typeface="Univers" panose="020B0503020202020204" pitchFamily="34" charset="0"/>
              </a:rPr>
              <a:t>Valid </a:t>
            </a:r>
            <a:r>
              <a:rPr lang="en-US" sz="1050" b="1" dirty="0" smtClean="0">
                <a:latin typeface="Univers" panose="020B0503020202020204" pitchFamily="34" charset="0"/>
              </a:rPr>
              <a:t>as 22/05/20 </a:t>
            </a:r>
            <a:endParaRPr lang="en-GB" sz="1050" b="1" dirty="0">
              <a:latin typeface="Univers" panose="020B05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E3BA140-91C9-2349-977D-175BBC908E51}"/>
              </a:ext>
            </a:extLst>
          </p:cNvPr>
          <p:cNvSpPr txBox="1"/>
          <p:nvPr/>
        </p:nvSpPr>
        <p:spPr>
          <a:xfrm>
            <a:off x="3876072" y="16109"/>
            <a:ext cx="2563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Produced by GG&amp;C </a:t>
            </a:r>
            <a:r>
              <a:rPr lang="en-GB" sz="900" dirty="0" smtClean="0"/>
              <a:t>Care Home Pharmacy Group</a:t>
            </a:r>
            <a:endParaRPr lang="en-GB" sz="900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4FD4BAEB-3FAB-42BC-9C21-22F3A321B3CB}"/>
              </a:ext>
            </a:extLst>
          </p:cNvPr>
          <p:cNvSpPr/>
          <p:nvPr/>
        </p:nvSpPr>
        <p:spPr>
          <a:xfrm>
            <a:off x="6557554" y="2717075"/>
            <a:ext cx="3161212" cy="3526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CONTACTING A PRESCRIBER</a:t>
            </a:r>
          </a:p>
          <a:p>
            <a:pPr algn="ctr"/>
            <a:endParaRPr lang="en-GB" sz="120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/>
            <a:r>
              <a:rPr lang="en-GB" sz="120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WITHIN WORKING HOURS </a:t>
            </a:r>
            <a:endParaRPr lang="en-GB" sz="120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GB" sz="120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 Advanced Nurse Practitioner (ANP) or Care Home Liaison Nurse (CHLN) if normally available to your care home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 patients GP practice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 care home pharmacist</a:t>
            </a:r>
          </a:p>
          <a:p>
            <a:pPr marL="228600" indent="-228600"/>
            <a:endParaRPr lang="en-GB" sz="120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/>
            <a:r>
              <a:rPr lang="en-GB" sz="120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OUTWITH  WORKING </a:t>
            </a:r>
            <a:r>
              <a:rPr lang="en-GB" sz="120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HOURS</a:t>
            </a:r>
            <a:endParaRPr lang="en-GB" sz="120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GB" sz="120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 NHS 24 (Call 111)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For specialist advice – the prescriber can contact hospice for advice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Some areas may have ANP available at weekends </a:t>
            </a:r>
          </a:p>
          <a:p>
            <a:pPr marL="228600" indent="-228600"/>
            <a:endParaRPr lang="en-GB" sz="120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>
              <a:buAutoNum type="arabicPeriod" startAt="2"/>
            </a:pPr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/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182879" y="980206"/>
            <a:ext cx="4859384" cy="40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there patients own just in case medicines to treat their symptoms at the care home?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 flipV="1">
            <a:off x="5062017" y="1162594"/>
            <a:ext cx="2018051" cy="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5821318" y="948035"/>
            <a:ext cx="553356" cy="40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7110187" y="891428"/>
            <a:ext cx="2556327" cy="6238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INITIATE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If needed can contact prescriber for clinical advice (see below)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6858001" y="1698171"/>
            <a:ext cx="2834640" cy="7445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SEND PRESCRIPTION TO COMMUNITY PHARMACY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</a:t>
            </a:r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FOR DISPENSING  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-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If stock delayed/unavailable go back to NO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 flipV="1">
            <a:off x="4911633" y="2050869"/>
            <a:ext cx="1959429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5895342" y="1845019"/>
            <a:ext cx="505458" cy="40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3566161" y="3135085"/>
            <a:ext cx="29913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4206240" y="4186455"/>
            <a:ext cx="2364377" cy="197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4476206" y="3814354"/>
            <a:ext cx="1728651" cy="783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 PRESCRIBER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PRE-AUTHORISATION FORMS REQUIRED</a:t>
            </a:r>
            <a:endParaRPr lang="en-GB" sz="1050" b="1" dirty="0">
              <a:solidFill>
                <a:srgbClr val="FF0000"/>
              </a:solidFill>
              <a:latin typeface="Univers" panose="020B0503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1985553" y="1511430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4FD4BAEB-3FAB-42BC-9C21-22F3A321B3CB}"/>
              </a:ext>
            </a:extLst>
          </p:cNvPr>
          <p:cNvSpPr/>
          <p:nvPr/>
        </p:nvSpPr>
        <p:spPr>
          <a:xfrm>
            <a:off x="209004" y="2795450"/>
            <a:ext cx="4023361" cy="6531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there stock of </a:t>
            </a:r>
            <a:r>
              <a:rPr lang="en-US" sz="1050" b="1" dirty="0" err="1" smtClean="0">
                <a:solidFill>
                  <a:schemeClr val="tx1"/>
                </a:solidFill>
                <a:latin typeface="Univers" panose="020B0503020202020204" pitchFamily="34" charset="0"/>
              </a:rPr>
              <a:t>Covid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Palliative Care Protocol medicines to treat symptoms? *this can be used for up to 48 hours before a prescription is required*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661E055E-60A5-42CE-8A64-96A8FA290E1C}"/>
              </a:ext>
            </a:extLst>
          </p:cNvPr>
          <p:cNvSpPr/>
          <p:nvPr/>
        </p:nvSpPr>
        <p:spPr>
          <a:xfrm>
            <a:off x="209007" y="3986429"/>
            <a:ext cx="3997233" cy="40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Has patient got pre-</a:t>
            </a:r>
            <a:r>
              <a:rPr lang="en-US" sz="1050" b="1" dirty="0" err="1" smtClean="0">
                <a:solidFill>
                  <a:schemeClr val="tx1"/>
                </a:solidFill>
                <a:latin typeface="Univers" panose="020B0503020202020204" pitchFamily="34" charset="0"/>
              </a:rPr>
              <a:t>authorisation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forms completed?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209006" y="1885898"/>
            <a:ext cx="4859383" cy="40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there a valid just in case prescription for that patient at care home? </a:t>
            </a:r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4467497" y="2717074"/>
            <a:ext cx="1724297" cy="849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 PRESCRIBER </a:t>
            </a:r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PRESCRIPTION REQUIRED</a:t>
            </a:r>
            <a:endParaRPr lang="en-GB" sz="1050" b="1" dirty="0">
              <a:solidFill>
                <a:srgbClr val="FF0000"/>
              </a:solidFill>
              <a:latin typeface="Univers" panose="020B0503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1994261" y="2382290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1985556" y="3566159"/>
            <a:ext cx="478970" cy="30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4493623" y="4885509"/>
            <a:ext cx="1711235" cy="391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 -  </a:t>
            </a:r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INITIATE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</a:t>
            </a:r>
          </a:p>
          <a:p>
            <a:pPr algn="ctr"/>
            <a:endParaRPr lang="en-GB" sz="1050" b="1" dirty="0">
              <a:solidFill>
                <a:srgbClr val="FF0000"/>
              </a:solidFill>
              <a:latin typeface="Univers" panose="020B0503020202020204" pitchFamily="34" charset="0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 flipV="1">
            <a:off x="3657600" y="5094513"/>
            <a:ext cx="849087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EA794097-DB3C-41F1-AA8B-75DB0CECF8B8}"/>
              </a:ext>
            </a:extLst>
          </p:cNvPr>
          <p:cNvSpPr/>
          <p:nvPr/>
        </p:nvSpPr>
        <p:spPr>
          <a:xfrm>
            <a:off x="222067" y="4891218"/>
            <a:ext cx="3997236" cy="3469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Level 1 Medicine appropriate? </a:t>
            </a:r>
          </a:p>
          <a:p>
            <a:pPr algn="ctr"/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1994263" y="4493623"/>
            <a:ext cx="478970" cy="276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EA794097-DB3C-41F1-AA8B-75DB0CECF8B8}"/>
              </a:ext>
            </a:extLst>
          </p:cNvPr>
          <p:cNvSpPr/>
          <p:nvPr/>
        </p:nvSpPr>
        <p:spPr>
          <a:xfrm>
            <a:off x="261258" y="5775137"/>
            <a:ext cx="3944982" cy="3382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Level 2 Medicine appropriate?</a:t>
            </a:r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2016033" y="5369328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4467497" y="5603966"/>
            <a:ext cx="1776549" cy="640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CONTACT PRESCRIBER</a:t>
            </a:r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VERBAL AUTHORISATION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EA794097-DB3C-41F1-AA8B-75DB0CECF8B8}"/>
              </a:ext>
            </a:extLst>
          </p:cNvPr>
          <p:cNvSpPr/>
          <p:nvPr/>
        </p:nvSpPr>
        <p:spPr>
          <a:xfrm>
            <a:off x="256904" y="6358611"/>
            <a:ext cx="3944982" cy="290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– </a:t>
            </a:r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PRESCRIPTION REQUIRED</a:t>
            </a:r>
            <a:endParaRPr lang="en-US" sz="1050" b="1" dirty="0">
              <a:solidFill>
                <a:srgbClr val="FF0000"/>
              </a:solidFill>
              <a:latin typeface="Univers" panose="020B0503020202020204" pitchFamily="34" charset="0"/>
            </a:endParaRPr>
          </a:p>
          <a:p>
            <a:pPr algn="ctr"/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28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3823</TotalTime>
  <Words>224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McDevitt</dc:creator>
  <cp:lastModifiedBy>mcgille311</cp:lastModifiedBy>
  <cp:revision>68</cp:revision>
  <dcterms:created xsi:type="dcterms:W3CDTF">2020-03-20T14:30:57Z</dcterms:created>
  <dcterms:modified xsi:type="dcterms:W3CDTF">2020-05-22T12:45:35Z</dcterms:modified>
</cp:coreProperties>
</file>